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c1c90245_2_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5dc1c90245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54b4659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54b4659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54b4659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54b4659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54b46599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54b46599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54b465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54b465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c1c90245_2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5dc1c90245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54b4659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54b4659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dc1c90245_2_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5dc1c90245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54b46599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54b46599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54b4659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54b4659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54b4659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54b4659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54b4659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54b4659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eb31ba76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eb31ba7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4b46599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54b46599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  <a:defRPr sz="4500"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6391" y="4136530"/>
            <a:ext cx="1004455" cy="40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50" y="4080945"/>
            <a:ext cx="2057400" cy="4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792" y="397086"/>
            <a:ext cx="899777" cy="3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363" y="-34636"/>
            <a:ext cx="1902637" cy="42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42792" y="397086"/>
            <a:ext cx="899777" cy="3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363" y="-34636"/>
            <a:ext cx="1902637" cy="42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  <a:defRPr sz="4500">
                <a:solidFill>
                  <a:srgbClr val="354C9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6391" y="4136530"/>
            <a:ext cx="1004455" cy="40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50" y="4080945"/>
            <a:ext cx="2057400" cy="4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  <a:defRPr b="0" i="0" sz="3300" u="none" cap="none" strike="noStrike">
                <a:solidFill>
                  <a:srgbClr val="354C9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44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54C9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</a:pPr>
            <a:r>
              <a:rPr lang="en"/>
              <a:t>IOT Security Gateway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4500"/>
              <a:buFont typeface="Times New Roman"/>
              <a:buNone/>
            </a:pPr>
            <a:r>
              <a:rPr lang="en"/>
              <a:t>Intrusion Detection In IOT Nets</a:t>
            </a:r>
            <a:endParaRPr/>
          </a:p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027575" y="3397125"/>
            <a:ext cx="2697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303700" y="3397125"/>
            <a:ext cx="2697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2670450" y="2036750"/>
            <a:ext cx="3803100" cy="3034200"/>
          </a:xfrm>
          <a:prstGeom prst="flowChartSummingJunction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3818100" y="2439000"/>
            <a:ext cx="1507800" cy="36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Naive-Bayes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882625" y="3370400"/>
            <a:ext cx="1507800" cy="36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823475" y="3261450"/>
            <a:ext cx="1337100" cy="644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-Random Forest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AdaBoost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3818113" y="4301800"/>
            <a:ext cx="1507800" cy="366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SVM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945213"/>
            <a:ext cx="60102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589950" y="4668700"/>
            <a:ext cx="1925400" cy="3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87" y="842263"/>
            <a:ext cx="4036426" cy="4095676"/>
          </a:xfrm>
          <a:prstGeom prst="rect">
            <a:avLst/>
          </a:prstGeom>
          <a:noFill/>
          <a:ln cap="flat" cmpd="sng" w="19050">
            <a:solidFill>
              <a:srgbClr val="344A9A"/>
            </a:solidFill>
            <a:prstDash val="dashDot"/>
            <a:round/>
            <a:headEnd len="sm" w="sm" type="none"/>
            <a:tailEnd len="sm" w="sm" type="none"/>
          </a:ln>
        </p:spPr>
      </p:pic>
      <p:sp>
        <p:nvSpPr>
          <p:cNvPr id="199" name="Google Shape;199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and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652" y="1174025"/>
            <a:ext cx="3917150" cy="39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559750" y="4618550"/>
            <a:ext cx="2529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Random-Forest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25" y="1243027"/>
            <a:ext cx="2225750" cy="3306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300" y="250088"/>
            <a:ext cx="58674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6673700" y="4618550"/>
            <a:ext cx="2027400" cy="37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100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77495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HD Wallpaper: Codes On A Screen, artificial intelligence, developing, web design | Wallpaper Flare. (n.d.). Retrieved from https://www.wallpaperflare.com/codes-on-a-screen-artificial-intelligence-developing-web-design-wallpaper-aiwog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IDS 2018 | Datasets | Research | Canadian Institute for Cybersecurity | UNB. (n.d.). Retrieved from https://www.unb.ca/cic/datasets/ids-2018.html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IoT Traffic Generation Patterns Dataset. (2021, November 11). Kaggle. Retrieved from https://www.kaggle.com/datasets/tubitak1001118e277/iot-traffic-generation-patterns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IoT-23 Dataset: A labeled dataset of Malware and Benign IoT Traffic. — Stratosphere IPS. (n.d.). Stratosphere IPS. Retrieved from https://www.stratosphereips.org/datasets-iot23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Security, H. N. (2017, November 21). Defining and securing the Internet of Things - Help Net Security. Help Net Security. Retrieved from https://www.helpnetsecurity.com/2017/11/22/defining-securing-iot/</a:t>
            </a:r>
            <a:endParaRPr/>
          </a:p>
          <a:p>
            <a:pPr indent="-27749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666"/>
              <a:buAutoNum type="arabicPeriod"/>
            </a:pPr>
            <a:r>
              <a:rPr lang="en"/>
              <a:t>TechCrunch is part of the Yahoo family of brands. (2019, June 23). Retrieved from https://techcrunch.com/2019/06/23/the-raspberry-pi-foundation-unveils-the-raspberry-pi-4/?guccounter=1&amp;guce_referrer=aHR0cHM6Ly93d3cuZ29vZ2xlLmNvbS8&amp;guce_referrer_sig=AQAAAAgi8O8ROYuFBWx1jrJmfR91osTMSci87c-sA-1IU3uTHOYZuEHcwfmRoQUbY1CMkUsHRWHvEhFFmcFhn0LWmdACkBQ1bVLVTkPKvt9lAmI_6QRGNDOfsRRcLJCNR38juUvypqoxL1CmGCkga9Q2BpZwasZwgDxhqu5oFK4DYU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220" name="Google Shape;220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2104750" y="934250"/>
            <a:ext cx="1590000" cy="5346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44A9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303125" y="3041650"/>
            <a:ext cx="1590000" cy="5346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44A9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24450" y="430025"/>
            <a:ext cx="2296800" cy="402000"/>
          </a:xfrm>
          <a:prstGeom prst="rect">
            <a:avLst/>
          </a:prstGeom>
          <a:solidFill>
            <a:srgbClr val="FF00FF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How detection is done?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646350" y="1687925"/>
            <a:ext cx="1373700" cy="40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721250" y="999550"/>
            <a:ext cx="1925100" cy="4020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Methods and Models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020050" y="2299525"/>
            <a:ext cx="1373700" cy="402000"/>
          </a:xfrm>
          <a:prstGeom prst="rect">
            <a:avLst/>
          </a:prstGeom>
          <a:solidFill>
            <a:srgbClr val="FF9900"/>
          </a:solidFill>
          <a:ln cap="flat" cmpd="sng" w="19050">
            <a:solidFill>
              <a:srgbClr val="344A9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C9E"/>
              </a:buClr>
              <a:buSzPts val="3300"/>
              <a:buFont typeface="Times New Roman"/>
              <a:buNone/>
            </a:pPr>
            <a:r>
              <a:rPr lang="en"/>
              <a:t>How detection is done</a:t>
            </a:r>
            <a:r>
              <a:rPr lang="en"/>
              <a:t>?</a:t>
            </a:r>
            <a:endParaRPr/>
          </a:p>
        </p:txBody>
      </p:sp>
      <p:sp>
        <p:nvSpPr>
          <p:cNvPr id="114" name="Google Shape;114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29.06.2023</a:t>
            </a:r>
            <a:endParaRPr/>
          </a:p>
        </p:txBody>
      </p:sp>
      <p:sp>
        <p:nvSpPr>
          <p:cNvPr id="115" name="Google Shape;115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Entrepreneurship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13"/>
            <a:ext cx="2774857" cy="3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776975" y="46327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316625" y="1602800"/>
            <a:ext cx="1072200" cy="28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7193075" y="1268025"/>
            <a:ext cx="11727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>
            <a:off x="8030800" y="1569200"/>
            <a:ext cx="16800" cy="2814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2" name="Google Shape;122;p20"/>
          <p:cNvSpPr txBox="1"/>
          <p:nvPr/>
        </p:nvSpPr>
        <p:spPr>
          <a:xfrm>
            <a:off x="4992400" y="1569200"/>
            <a:ext cx="2563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Heuristic Analysis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Signature-Based Detection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and </a:t>
            </a:r>
            <a:r>
              <a:rPr lang="en"/>
              <a:t>Infected </a:t>
            </a:r>
            <a:r>
              <a:rPr lang="en"/>
              <a:t>IOT Devices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03637"/>
            <a:ext cx="2258627" cy="1693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25" y="1141062"/>
            <a:ext cx="2159876" cy="1619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369850" y="2538338"/>
            <a:ext cx="2496300" cy="14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3 Real IOT Devices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Philips HUE smart LED lamp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Amazon Echo home intelligent personal assistant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Somfy smart doorlock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1"/>
          <p:cNvSpPr/>
          <p:nvPr/>
        </p:nvSpPr>
        <p:spPr>
          <a:xfrm rot="10800000">
            <a:off x="2887375" y="1410475"/>
            <a:ext cx="3468000" cy="1080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650" y="3347975"/>
            <a:ext cx="1760201" cy="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239" y="3996050"/>
            <a:ext cx="1221524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498" y="3283600"/>
            <a:ext cx="1760199" cy="99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250650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1450963" y="28134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[6]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382275" y="4836950"/>
            <a:ext cx="4782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6642500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189550" y="268035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[6]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999925" y="24951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design cycle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576475"/>
            <a:ext cx="60579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6522925" y="4548700"/>
            <a:ext cx="19923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Selection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999" y="2302088"/>
            <a:ext cx="4261900" cy="13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825" y="2091288"/>
            <a:ext cx="1819276" cy="1819276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25" y="3237400"/>
            <a:ext cx="3196424" cy="994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3"/>
          <p:cNvSpPr txBox="1"/>
          <p:nvPr/>
        </p:nvSpPr>
        <p:spPr>
          <a:xfrm>
            <a:off x="2340363" y="39737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952100" y="3699800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103638" y="4216525"/>
            <a:ext cx="47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1263" r="0" t="0"/>
          <a:stretch/>
        </p:blipFill>
        <p:spPr>
          <a:xfrm>
            <a:off x="1322363" y="3031188"/>
            <a:ext cx="6499275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63" y="1268050"/>
            <a:ext cx="5649051" cy="1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6455850" y="4615700"/>
            <a:ext cx="20595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30275"/>
            <a:ext cx="60960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375" y="3560250"/>
            <a:ext cx="6499275" cy="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5">
            <a:alphaModFix/>
          </a:blip>
          <a:srcRect b="0" l="0" r="0" t="29547"/>
          <a:stretch/>
        </p:blipFill>
        <p:spPr>
          <a:xfrm>
            <a:off x="1322375" y="3257950"/>
            <a:ext cx="6499274" cy="3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6589950" y="4615725"/>
            <a:ext cx="1925400" cy="3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Prof. Dr. Josif Grabocka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overview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25" y="1339690"/>
            <a:ext cx="2637947" cy="3188475"/>
          </a:xfrm>
          <a:prstGeom prst="rect">
            <a:avLst/>
          </a:prstGeom>
          <a:noFill/>
          <a:ln cap="flat" cmpd="sng" w="19050">
            <a:solidFill>
              <a:srgbClr val="354C9E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